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9200BC5E-64AF-4347-8B82-E78267BA49D6}">
          <p14:sldIdLst>
            <p14:sldId id="256"/>
          </p14:sldIdLst>
        </p14:section>
        <p14:section name="intro" id="{297B9E55-9CA0-4B44-AA75-38549115AFA0}">
          <p14:sldIdLst>
            <p14:sldId id="257"/>
          </p14:sldIdLst>
        </p14:section>
        <p14:section name="descriptive analysis" id="{B97818D8-FD51-3C4B-9BB6-1020947F2DBA}">
          <p14:sldIdLst>
            <p14:sldId id="258"/>
            <p14:sldId id="259"/>
            <p14:sldId id="260"/>
          </p14:sldIdLst>
        </p14:section>
        <p14:section name="numerical analysis" id="{0A61A972-64B7-0D4E-A92A-FAC1B618C922}">
          <p14:sldIdLst>
            <p14:sldId id="261"/>
            <p14:sldId id="262"/>
            <p14:sldId id="263"/>
            <p14:sldId id="264"/>
          </p14:sldIdLst>
        </p14:section>
        <p14:section name="distribution analysis" id="{8EFBB463-56A6-0047-900C-BB27526AAABA}">
          <p14:sldIdLst>
            <p14:sldId id="265"/>
            <p14:sldId id="266"/>
            <p14:sldId id="267"/>
            <p14:sldId id="268"/>
          </p14:sldIdLst>
        </p14:section>
        <p14:section name="Confidence intervals" id="{FBBBA89D-9D52-7541-A70A-F69100CE3758}">
          <p14:sldIdLst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8"/>
  </p:normalViewPr>
  <p:slideViewPr>
    <p:cSldViewPr snapToGrid="0" snapToObjects="1">
      <p:cViewPr varScale="1">
        <p:scale>
          <a:sx n="113" d="100"/>
          <a:sy n="113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4/25/18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4167D-FFBC-864A-A4C2-7E57F37F9D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Hans" dirty="0"/>
              <a:t>Attrition</a:t>
            </a:r>
            <a:r>
              <a:rPr lang="zh-Hans" altLang="en-US" dirty="0"/>
              <a:t> </a:t>
            </a:r>
            <a:r>
              <a:rPr lang="en-US" altLang="zh-Hans" dirty="0"/>
              <a:t>in</a:t>
            </a:r>
            <a:r>
              <a:rPr lang="zh-Hans" altLang="en-US" dirty="0"/>
              <a:t> </a:t>
            </a:r>
            <a:r>
              <a:rPr lang="en-US" altLang="zh-Hans" dirty="0" err="1"/>
              <a:t>Ibm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FE6579-6D8A-F94C-A75A-1F9161FDD8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Senhao Li</a:t>
            </a:r>
          </a:p>
        </p:txBody>
      </p:sp>
    </p:spTree>
    <p:extLst>
      <p:ext uri="{BB962C8B-B14F-4D97-AF65-F5344CB8AC3E}">
        <p14:creationId xmlns:p14="http://schemas.microsoft.com/office/powerpoint/2010/main" val="859781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B3391-2970-5E4F-A6E5-CFA07F5F3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8336"/>
            <a:ext cx="7729728" cy="1188720"/>
          </a:xfrm>
        </p:spPr>
        <p:txBody>
          <a:bodyPr/>
          <a:lstStyle/>
          <a:p>
            <a:r>
              <a:rPr lang="en-US" dirty="0"/>
              <a:t>Distribution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A211A-16F5-6E4A-A0D1-9AFF06BE8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588177"/>
            <a:ext cx="7729728" cy="310198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Age:</a:t>
            </a:r>
          </a:p>
          <a:p>
            <a:r>
              <a:rPr lang="en-US" dirty="0"/>
              <a:t>The Attrition group’s age distribution is more right-skewed.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23A1C2-1954-764F-B9F4-B0D13C0A0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94" y="2489907"/>
            <a:ext cx="5720705" cy="39899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E27763-357C-1E42-9511-9AFD3C432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540" y="2489907"/>
            <a:ext cx="5720704" cy="398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65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B3391-2970-5E4F-A6E5-CFA07F5F3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8336"/>
            <a:ext cx="7729728" cy="1188720"/>
          </a:xfrm>
        </p:spPr>
        <p:txBody>
          <a:bodyPr/>
          <a:lstStyle/>
          <a:p>
            <a:r>
              <a:rPr lang="en-US" dirty="0"/>
              <a:t>Distribution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A211A-16F5-6E4A-A0D1-9AFF06BE8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5" y="1497866"/>
            <a:ext cx="8730375" cy="15614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Monthly Income:</a:t>
            </a:r>
          </a:p>
          <a:p>
            <a:r>
              <a:rPr lang="en-US" dirty="0"/>
              <a:t>The Attrition group’s monthly income distribution is more right-skewed, and more concentrated around $2,500.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2E8008-6F5B-D74D-8B23-793A67F93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54" y="2512483"/>
            <a:ext cx="5704517" cy="39786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DD6A8F-ACE0-6F42-AEB9-915ABE2CF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721" y="2512483"/>
            <a:ext cx="5704517" cy="397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60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B3391-2970-5E4F-A6E5-CFA07F5F3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8336"/>
            <a:ext cx="7729728" cy="1188720"/>
          </a:xfrm>
        </p:spPr>
        <p:txBody>
          <a:bodyPr/>
          <a:lstStyle/>
          <a:p>
            <a:r>
              <a:rPr lang="en-US" dirty="0"/>
              <a:t>Distribution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A211A-16F5-6E4A-A0D1-9AFF06BE8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588177"/>
            <a:ext cx="7729728" cy="310198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Years at Company:</a:t>
            </a:r>
          </a:p>
          <a:p>
            <a:r>
              <a:rPr lang="en-US" dirty="0"/>
              <a:t>The distribution of years that Attrition group have worked at the company is more right-skewed, and more concentrated around 2-3 years.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8A3545-5782-FB43-BC3E-8A8A99002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22" y="2625371"/>
            <a:ext cx="5575030" cy="38883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4076A1-7CE9-C64A-8119-A5DF89569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011" y="2625370"/>
            <a:ext cx="5575030" cy="388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795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A12D6-2CC3-1B44-8F55-540F40F08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97047"/>
            <a:ext cx="7729728" cy="1188720"/>
          </a:xfrm>
        </p:spPr>
        <p:txBody>
          <a:bodyPr/>
          <a:lstStyle/>
          <a:p>
            <a:r>
              <a:rPr lang="en-US" dirty="0"/>
              <a:t>Central Limit Theorem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3728A-E399-F941-B4B3-BE4788972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778" y="1960711"/>
            <a:ext cx="5490632" cy="41352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Monthly Income:</a:t>
            </a:r>
          </a:p>
          <a:p>
            <a:r>
              <a:rPr lang="en-US" dirty="0"/>
              <a:t>1,000 random samples </a:t>
            </a:r>
          </a:p>
          <a:p>
            <a:r>
              <a:rPr lang="en-US" dirty="0"/>
              <a:t>Random sampling without replacement</a:t>
            </a:r>
          </a:p>
          <a:p>
            <a:r>
              <a:rPr lang="en-US" dirty="0"/>
              <a:t>The distributions of these samples’ means are close to normal distribution;</a:t>
            </a:r>
          </a:p>
          <a:p>
            <a:r>
              <a:rPr lang="en-US" dirty="0"/>
              <a:t>as sample size getting larger, the SDs of these distributions decrease, while their means are the same:</a:t>
            </a:r>
          </a:p>
          <a:p>
            <a:pPr marL="0" indent="0">
              <a:buNone/>
            </a:pPr>
            <a:r>
              <a:rPr lang="en-US" dirty="0"/>
              <a:t>	Sample Size =  10  Mean =  6528  SD =  1537 </a:t>
            </a:r>
          </a:p>
          <a:p>
            <a:pPr marL="0" indent="0">
              <a:buNone/>
            </a:pPr>
            <a:r>
              <a:rPr lang="en-US" dirty="0"/>
              <a:t>	Sample Size =  20  Mean =  6516  SD =  1071 </a:t>
            </a:r>
          </a:p>
          <a:p>
            <a:pPr marL="0" indent="0">
              <a:buNone/>
            </a:pPr>
            <a:r>
              <a:rPr lang="en-US" dirty="0"/>
              <a:t>	Sample Size =  30  Mean =  6519  SD =  841 </a:t>
            </a:r>
          </a:p>
          <a:p>
            <a:pPr marL="0" indent="0">
              <a:buNone/>
            </a:pPr>
            <a:r>
              <a:rPr lang="en-US" dirty="0"/>
              <a:t>	Sample Size =  40  Mean =  6498  SD =  736.2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7949E5-476A-1E46-B8C5-E6F41A379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6410" y="1857726"/>
            <a:ext cx="6076796" cy="423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96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4E8E5-D35A-7548-941F-5F8B76A5D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8336"/>
            <a:ext cx="7729728" cy="1188720"/>
          </a:xfrm>
        </p:spPr>
        <p:txBody>
          <a:bodyPr/>
          <a:lstStyle/>
          <a:p>
            <a:r>
              <a:rPr lang="en-US" dirty="0"/>
              <a:t>Confidence intervals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173739-D6B1-7C42-BB47-FBFEE5E0D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098" y="1891593"/>
            <a:ext cx="6206279" cy="432858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9319A12-E508-E241-86D4-F9AD72583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63" y="2389688"/>
            <a:ext cx="4543335" cy="310198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Confidence level = 80%:</a:t>
            </a:r>
          </a:p>
          <a:p>
            <a:r>
              <a:rPr lang="en-US" dirty="0"/>
              <a:t>Sample size=20</a:t>
            </a:r>
          </a:p>
          <a:p>
            <a:r>
              <a:rPr lang="en-US" dirty="0"/>
              <a:t>The population mean is 6,503;</a:t>
            </a:r>
          </a:p>
          <a:p>
            <a:r>
              <a:rPr lang="en-US" dirty="0"/>
              <a:t>4 samples’ confidence intervals fail to lie on the population mean.</a:t>
            </a:r>
          </a:p>
        </p:txBody>
      </p:sp>
    </p:spTree>
    <p:extLst>
      <p:ext uri="{BB962C8B-B14F-4D97-AF65-F5344CB8AC3E}">
        <p14:creationId xmlns:p14="http://schemas.microsoft.com/office/powerpoint/2010/main" val="3925064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4E8E5-D35A-7548-941F-5F8B76A5D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08336"/>
            <a:ext cx="7729728" cy="1188720"/>
          </a:xfrm>
        </p:spPr>
        <p:txBody>
          <a:bodyPr/>
          <a:lstStyle/>
          <a:p>
            <a:r>
              <a:rPr lang="en-US" dirty="0"/>
              <a:t>Confidence intervals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9CCA76-6882-834E-817F-FCA94C25A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566" y="1858303"/>
            <a:ext cx="6193368" cy="4319578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6488032-B298-C649-8909-988287536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63" y="2389688"/>
            <a:ext cx="4543335" cy="310198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Confidence level = 90%:</a:t>
            </a:r>
          </a:p>
          <a:p>
            <a:r>
              <a:rPr lang="en-US" dirty="0"/>
              <a:t>Sample size=20</a:t>
            </a:r>
          </a:p>
          <a:p>
            <a:r>
              <a:rPr lang="en-US" dirty="0"/>
              <a:t>The population mean is 6,503;</a:t>
            </a:r>
          </a:p>
          <a:p>
            <a:r>
              <a:rPr lang="en-US" dirty="0"/>
              <a:t>Only 1 sample’s confidence intervals fail to lie on the population mean.</a:t>
            </a:r>
          </a:p>
        </p:txBody>
      </p:sp>
    </p:spTree>
    <p:extLst>
      <p:ext uri="{BB962C8B-B14F-4D97-AF65-F5344CB8AC3E}">
        <p14:creationId xmlns:p14="http://schemas.microsoft.com/office/powerpoint/2010/main" val="2753721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AB576-D9F6-694B-B721-458001C824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7859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27B61-B727-EA41-9FA6-7429B401A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42203"/>
            <a:ext cx="7729728" cy="965708"/>
          </a:xfrm>
        </p:spPr>
        <p:txBody>
          <a:bodyPr/>
          <a:lstStyle/>
          <a:p>
            <a:r>
              <a:rPr lang="en-US" dirty="0"/>
              <a:t>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E2DA1-AAB5-BF4A-B3A0-4DA12BA66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4888" y="1281288"/>
            <a:ext cx="3368153" cy="5181600"/>
          </a:xfrm>
        </p:spPr>
        <p:txBody>
          <a:bodyPr>
            <a:normAutofit/>
          </a:bodyPr>
          <a:lstStyle/>
          <a:p>
            <a:r>
              <a:rPr lang="en-US" dirty="0"/>
              <a:t>Age                     </a:t>
            </a:r>
          </a:p>
          <a:p>
            <a:r>
              <a:rPr lang="en-US" dirty="0"/>
              <a:t>Attrition</a:t>
            </a:r>
          </a:p>
          <a:p>
            <a:r>
              <a:rPr lang="en-US" dirty="0"/>
              <a:t>Department               </a:t>
            </a:r>
          </a:p>
          <a:p>
            <a:r>
              <a:rPr lang="en-US" dirty="0"/>
              <a:t>Distance From Home        </a:t>
            </a:r>
          </a:p>
          <a:p>
            <a:r>
              <a:rPr lang="en-US" dirty="0"/>
              <a:t>Education</a:t>
            </a:r>
          </a:p>
          <a:p>
            <a:r>
              <a:rPr lang="en-US" dirty="0"/>
              <a:t>Gender                  </a:t>
            </a:r>
          </a:p>
          <a:p>
            <a:r>
              <a:rPr lang="en-US" dirty="0"/>
              <a:t>Job Level</a:t>
            </a:r>
          </a:p>
          <a:p>
            <a:r>
              <a:rPr lang="en-US" dirty="0"/>
              <a:t>Marital Status            </a:t>
            </a:r>
          </a:p>
          <a:p>
            <a:r>
              <a:rPr lang="en-US" dirty="0"/>
              <a:t>Over Time</a:t>
            </a:r>
          </a:p>
          <a:p>
            <a:r>
              <a:rPr lang="en-US" dirty="0"/>
              <a:t>Performance     </a:t>
            </a:r>
          </a:p>
          <a:p>
            <a:r>
              <a:rPr lang="en-US" dirty="0"/>
              <a:t>Total Working Years      </a:t>
            </a:r>
          </a:p>
          <a:p>
            <a:r>
              <a:rPr lang="en-US" dirty="0"/>
              <a:t>Years At Company          </a:t>
            </a:r>
          </a:p>
          <a:p>
            <a:r>
              <a:rPr lang="en-US" dirty="0"/>
              <a:t>Years In Current Role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6B6F395-63F2-1E4D-8042-43C06109CBB3}"/>
              </a:ext>
            </a:extLst>
          </p:cNvPr>
          <p:cNvSpPr txBox="1">
            <a:spLocks/>
          </p:cNvSpPr>
          <p:nvPr/>
        </p:nvSpPr>
        <p:spPr>
          <a:xfrm>
            <a:off x="2231135" y="1405466"/>
            <a:ext cx="4542197" cy="518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fictional data created by IBM scientists;</a:t>
            </a:r>
          </a:p>
          <a:p>
            <a:endParaRPr lang="en-US" dirty="0"/>
          </a:p>
          <a:p>
            <a:r>
              <a:rPr lang="en-US" dirty="0"/>
              <a:t>To explore the factors that cause employees’ attrition;</a:t>
            </a:r>
          </a:p>
          <a:p>
            <a:endParaRPr lang="en-US" dirty="0"/>
          </a:p>
          <a:p>
            <a:r>
              <a:rPr lang="en-US" dirty="0"/>
              <a:t>To provide employers strategies in human resource. </a:t>
            </a:r>
          </a:p>
        </p:txBody>
      </p:sp>
    </p:spTree>
    <p:extLst>
      <p:ext uri="{BB962C8B-B14F-4D97-AF65-F5344CB8AC3E}">
        <p14:creationId xmlns:p14="http://schemas.microsoft.com/office/powerpoint/2010/main" val="3717724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505A8-CC91-EE4F-B014-93F52A2E7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8559" y="298646"/>
            <a:ext cx="7729728" cy="1188720"/>
          </a:xfrm>
        </p:spPr>
        <p:txBody>
          <a:bodyPr/>
          <a:lstStyle/>
          <a:p>
            <a:r>
              <a:rPr lang="en-US" dirty="0"/>
              <a:t>descriptive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4261E8-B16A-6C4B-BDE2-6C6455E516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75" t="4002" r="8356" b="23301"/>
          <a:stretch/>
        </p:blipFill>
        <p:spPr>
          <a:xfrm>
            <a:off x="1603024" y="2675467"/>
            <a:ext cx="4412562" cy="373662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6F635CC-A3CD-4744-92E9-97398AD6E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8559" y="1802666"/>
            <a:ext cx="7729728" cy="3101983"/>
          </a:xfrm>
        </p:spPr>
        <p:txBody>
          <a:bodyPr/>
          <a:lstStyle/>
          <a:p>
            <a:r>
              <a:rPr lang="en-US" dirty="0"/>
              <a:t>Among 1,470 employees, 237 of them leave the company, accounting for 16% of the total.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32360D-A107-6846-B9A8-83145E00FD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98" t="6672" r="9914" b="5080"/>
          <a:stretch/>
        </p:blipFill>
        <p:spPr>
          <a:xfrm>
            <a:off x="6457249" y="2675467"/>
            <a:ext cx="4402666" cy="3757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46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C6C27-03C8-9C44-A253-F203A44B1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74468"/>
            <a:ext cx="7729728" cy="1188720"/>
          </a:xfrm>
        </p:spPr>
        <p:txBody>
          <a:bodyPr/>
          <a:lstStyle/>
          <a:p>
            <a:r>
              <a:rPr lang="en-US" dirty="0"/>
              <a:t>descriptive analysis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16C1F56-9E28-BD4D-AFA5-EA32B75DE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4379" y="1599466"/>
            <a:ext cx="8493308" cy="3101983"/>
          </a:xfrm>
        </p:spPr>
        <p:txBody>
          <a:bodyPr/>
          <a:lstStyle/>
          <a:p>
            <a:r>
              <a:rPr lang="en-US" altLang="zh-Hans" dirty="0"/>
              <a:t>There</a:t>
            </a:r>
            <a:r>
              <a:rPr lang="zh-Hans" altLang="en-US" dirty="0"/>
              <a:t> </a:t>
            </a:r>
            <a:r>
              <a:rPr lang="en-US" altLang="zh-Hans" dirty="0"/>
              <a:t>is</a:t>
            </a:r>
            <a:r>
              <a:rPr lang="zh-Hans" altLang="en-US" dirty="0"/>
              <a:t> </a:t>
            </a:r>
            <a:r>
              <a:rPr lang="en-US" altLang="zh-Hans" dirty="0"/>
              <a:t>a</a:t>
            </a:r>
            <a:r>
              <a:rPr lang="zh-Hans" altLang="en-US" dirty="0"/>
              <a:t> </a:t>
            </a:r>
            <a:r>
              <a:rPr lang="en-US" altLang="zh-Hans" dirty="0"/>
              <a:t>slightly</a:t>
            </a:r>
            <a:r>
              <a:rPr lang="zh-Hans" altLang="en-US" dirty="0"/>
              <a:t> </a:t>
            </a:r>
            <a:r>
              <a:rPr lang="en-US" altLang="zh-Hans" dirty="0"/>
              <a:t>higher</a:t>
            </a:r>
            <a:r>
              <a:rPr lang="zh-Hans" altLang="en-US" dirty="0"/>
              <a:t> </a:t>
            </a:r>
            <a:r>
              <a:rPr lang="en-US" altLang="zh-Hans" dirty="0"/>
              <a:t>proportion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attrition</a:t>
            </a:r>
            <a:r>
              <a:rPr lang="zh-Hans" altLang="en-US" dirty="0"/>
              <a:t> </a:t>
            </a:r>
            <a:r>
              <a:rPr lang="en-US" altLang="zh-Hans" dirty="0"/>
              <a:t>in</a:t>
            </a:r>
            <a:r>
              <a:rPr lang="zh-Hans" altLang="en-US" dirty="0"/>
              <a:t> </a:t>
            </a:r>
            <a:r>
              <a:rPr lang="en-US" altLang="zh-Hans" dirty="0"/>
              <a:t>m</a:t>
            </a:r>
            <a:r>
              <a:rPr lang="en-US" dirty="0"/>
              <a:t>ale</a:t>
            </a:r>
            <a:r>
              <a:rPr lang="zh-Hans" altLang="en-US" dirty="0"/>
              <a:t> </a:t>
            </a:r>
            <a:r>
              <a:rPr lang="en-US" altLang="zh-Hans" dirty="0"/>
              <a:t>employees;</a:t>
            </a:r>
          </a:p>
          <a:p>
            <a:r>
              <a:rPr lang="en-US" altLang="zh-Hans" dirty="0"/>
              <a:t>And</a:t>
            </a:r>
            <a:r>
              <a:rPr lang="zh-Hans" altLang="en-US" dirty="0"/>
              <a:t> </a:t>
            </a:r>
            <a:r>
              <a:rPr lang="en-US" altLang="zh-Hans" dirty="0"/>
              <a:t>an</a:t>
            </a:r>
            <a:r>
              <a:rPr lang="zh-Hans" altLang="en-US" dirty="0"/>
              <a:t> </a:t>
            </a:r>
            <a:r>
              <a:rPr lang="en-US" altLang="zh-Hans" dirty="0"/>
              <a:t>obviously</a:t>
            </a:r>
            <a:r>
              <a:rPr lang="zh-Hans" altLang="en-US" dirty="0"/>
              <a:t> </a:t>
            </a:r>
            <a:r>
              <a:rPr lang="en-US" altLang="zh-Hans" dirty="0"/>
              <a:t>higher</a:t>
            </a:r>
            <a:r>
              <a:rPr lang="zh-Hans" altLang="en-US" dirty="0"/>
              <a:t> </a:t>
            </a:r>
            <a:r>
              <a:rPr lang="en-US" altLang="zh-Hans" dirty="0"/>
              <a:t>proportion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attrition</a:t>
            </a:r>
            <a:r>
              <a:rPr lang="zh-Hans" altLang="en-US" dirty="0"/>
              <a:t> </a:t>
            </a:r>
            <a:r>
              <a:rPr lang="en-US" altLang="zh-Hans" dirty="0"/>
              <a:t>within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group</a:t>
            </a:r>
            <a:r>
              <a:rPr lang="zh-Hans" altLang="en-US" dirty="0"/>
              <a:t> </a:t>
            </a:r>
            <a:r>
              <a:rPr lang="en-US" altLang="zh-Hans" dirty="0"/>
              <a:t>who</a:t>
            </a:r>
            <a:r>
              <a:rPr lang="zh-Hans" altLang="en-US" dirty="0"/>
              <a:t> </a:t>
            </a:r>
            <a:r>
              <a:rPr lang="en-US" altLang="zh-Hans" dirty="0"/>
              <a:t>work</a:t>
            </a:r>
            <a:r>
              <a:rPr lang="zh-Hans" altLang="en-US" dirty="0"/>
              <a:t> </a:t>
            </a:r>
            <a:r>
              <a:rPr lang="en-US" altLang="zh-Hans" dirty="0"/>
              <a:t>over</a:t>
            </a:r>
            <a:r>
              <a:rPr lang="zh-Hans" altLang="en-US" dirty="0"/>
              <a:t> </a:t>
            </a:r>
            <a:r>
              <a:rPr lang="en-US" altLang="zh-Hans" dirty="0"/>
              <a:t>time.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2FFC5FC-ED66-FE47-9D0F-69552B3D91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0" t="4732" r="5272" b="9822"/>
          <a:stretch/>
        </p:blipFill>
        <p:spPr>
          <a:xfrm>
            <a:off x="6382285" y="2628998"/>
            <a:ext cx="4342159" cy="37394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0B6F689-550E-2E4B-B70D-A0BCB2B33A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73" t="3792" r="4706" b="9509"/>
          <a:stretch/>
        </p:blipFill>
        <p:spPr>
          <a:xfrm>
            <a:off x="1603018" y="2617708"/>
            <a:ext cx="4292957" cy="373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70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77FF0-FFDE-4B4B-A598-D008CA1D1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97044"/>
            <a:ext cx="7729728" cy="1188720"/>
          </a:xfrm>
        </p:spPr>
        <p:txBody>
          <a:bodyPr/>
          <a:lstStyle/>
          <a:p>
            <a:r>
              <a:rPr lang="en-US" dirty="0"/>
              <a:t>descriptive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2C711-D3FB-B849-BB9D-703BE9405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9933" y="1486576"/>
            <a:ext cx="9430286" cy="3101983"/>
          </a:xfrm>
        </p:spPr>
        <p:txBody>
          <a:bodyPr/>
          <a:lstStyle/>
          <a:p>
            <a:r>
              <a:rPr lang="en-US" altLang="zh-Hans" dirty="0"/>
              <a:t>There</a:t>
            </a:r>
            <a:r>
              <a:rPr lang="zh-Hans" altLang="en-US" dirty="0"/>
              <a:t> </a:t>
            </a:r>
            <a:r>
              <a:rPr lang="en-US" altLang="zh-Hans" dirty="0"/>
              <a:t>is a</a:t>
            </a:r>
            <a:r>
              <a:rPr lang="en-US" altLang="zh-CN" dirty="0"/>
              <a:t>n</a:t>
            </a:r>
            <a:r>
              <a:rPr lang="zh-Hans" altLang="en-US" dirty="0"/>
              <a:t> </a:t>
            </a:r>
            <a:r>
              <a:rPr lang="en-US" altLang="zh-CN" dirty="0"/>
              <a:t>obviously</a:t>
            </a:r>
            <a:r>
              <a:rPr lang="en-US" altLang="zh-Hans" dirty="0"/>
              <a:t> higher proportion of attrition within the single group;</a:t>
            </a:r>
          </a:p>
          <a:p>
            <a:r>
              <a:rPr lang="en-US" dirty="0"/>
              <a:t>And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sales</a:t>
            </a:r>
            <a:r>
              <a:rPr lang="zh-Hans" altLang="en-US" dirty="0"/>
              <a:t> </a:t>
            </a:r>
            <a:r>
              <a:rPr lang="en-US" altLang="zh-Hans" dirty="0"/>
              <a:t>department</a:t>
            </a:r>
            <a:r>
              <a:rPr lang="zh-Hans" altLang="en-US" dirty="0"/>
              <a:t> </a:t>
            </a:r>
            <a:r>
              <a:rPr lang="en-US" altLang="zh-Hans" dirty="0"/>
              <a:t>has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highest</a:t>
            </a:r>
            <a:r>
              <a:rPr lang="zh-Hans" altLang="en-US" dirty="0"/>
              <a:t> </a:t>
            </a:r>
            <a:r>
              <a:rPr lang="en-US" altLang="zh-Hans" dirty="0"/>
              <a:t>proportion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attrition,</a:t>
            </a:r>
            <a:r>
              <a:rPr lang="zh-Hans" altLang="en-US" dirty="0"/>
              <a:t> </a:t>
            </a:r>
            <a:r>
              <a:rPr lang="en-US" altLang="zh-Hans" dirty="0"/>
              <a:t>followed</a:t>
            </a:r>
            <a:r>
              <a:rPr lang="zh-Hans" altLang="en-US" dirty="0"/>
              <a:t> </a:t>
            </a:r>
            <a:r>
              <a:rPr lang="en-US" altLang="zh-Hans" dirty="0"/>
              <a:t>by</a:t>
            </a:r>
            <a:r>
              <a:rPr lang="zh-Hans" altLang="en-US" dirty="0"/>
              <a:t> </a:t>
            </a:r>
            <a:r>
              <a:rPr lang="en-US" altLang="zh-Hans" dirty="0"/>
              <a:t>HR department.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635785-BD99-E14C-BD1F-9445971E94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5" t="4000" r="7254" b="7111"/>
          <a:stretch/>
        </p:blipFill>
        <p:spPr>
          <a:xfrm>
            <a:off x="6355642" y="2312811"/>
            <a:ext cx="3884283" cy="44139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97196E-14B0-3149-98EB-E176DC2398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0" t="3840" r="5555" b="6508"/>
          <a:stretch/>
        </p:blipFill>
        <p:spPr>
          <a:xfrm>
            <a:off x="1840088" y="2312811"/>
            <a:ext cx="3951303" cy="441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269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95D3-A48B-9143-BE1D-626A9B83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53492"/>
            <a:ext cx="7729728" cy="1188720"/>
          </a:xfrm>
        </p:spPr>
        <p:txBody>
          <a:bodyPr/>
          <a:lstStyle/>
          <a:p>
            <a:r>
              <a:rPr lang="en-US" dirty="0"/>
              <a:t>numerical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36A74-3410-AA4B-8208-F9D12E6EE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980" y="2559020"/>
            <a:ext cx="4927659" cy="3101983"/>
          </a:xfrm>
        </p:spPr>
        <p:txBody>
          <a:bodyPr/>
          <a:lstStyle/>
          <a:p>
            <a:pPr marL="0" indent="0">
              <a:buNone/>
            </a:pPr>
            <a:r>
              <a:rPr lang="en-US" altLang="zh-Hans" dirty="0"/>
              <a:t>Age:</a:t>
            </a:r>
            <a:endParaRPr lang="en-US" dirty="0"/>
          </a:p>
          <a:p>
            <a:r>
              <a:rPr lang="en-US" dirty="0"/>
              <a:t>Except two outliers within the Attrition group, those who</a:t>
            </a:r>
            <a:r>
              <a:rPr lang="zh-Hans" altLang="en-US" dirty="0"/>
              <a:t> </a:t>
            </a:r>
            <a:r>
              <a:rPr lang="en-US" altLang="zh-Hans" dirty="0"/>
              <a:t>leave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company</a:t>
            </a:r>
            <a:r>
              <a:rPr lang="zh-Hans" altLang="en-US" dirty="0"/>
              <a:t> </a:t>
            </a:r>
            <a:r>
              <a:rPr lang="en-US" altLang="zh-Hans" dirty="0"/>
              <a:t>are</a:t>
            </a:r>
            <a:r>
              <a:rPr lang="zh-Hans" altLang="en-US" dirty="0"/>
              <a:t> </a:t>
            </a:r>
            <a:r>
              <a:rPr lang="en-US" altLang="zh-Hans" dirty="0"/>
              <a:t>generally</a:t>
            </a:r>
            <a:r>
              <a:rPr lang="zh-Hans" altLang="en-US" dirty="0"/>
              <a:t> </a:t>
            </a:r>
            <a:r>
              <a:rPr lang="en-US" altLang="zh-Hans" dirty="0"/>
              <a:t>younger</a:t>
            </a:r>
            <a:r>
              <a:rPr lang="zh-Hans" altLang="en-US" dirty="0"/>
              <a:t> </a:t>
            </a:r>
            <a:r>
              <a:rPr lang="en-US" altLang="zh-Hans" dirty="0"/>
              <a:t>than</a:t>
            </a:r>
            <a:r>
              <a:rPr lang="zh-Hans" altLang="en-US" dirty="0"/>
              <a:t> </a:t>
            </a:r>
            <a:r>
              <a:rPr lang="en-US" altLang="zh-Hans" dirty="0"/>
              <a:t>those</a:t>
            </a:r>
            <a:r>
              <a:rPr lang="zh-Hans" altLang="en-US" dirty="0"/>
              <a:t> </a:t>
            </a:r>
            <a:r>
              <a:rPr lang="en-US" altLang="zh-Hans" dirty="0"/>
              <a:t>who</a:t>
            </a:r>
            <a:r>
              <a:rPr lang="zh-Hans" altLang="en-US" dirty="0"/>
              <a:t> </a:t>
            </a:r>
            <a:r>
              <a:rPr lang="en-US" altLang="zh-Hans" dirty="0"/>
              <a:t>stay.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2375BC-F5C7-4548-B2B4-0498162CF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639" y="1575657"/>
            <a:ext cx="5604138" cy="506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743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95D3-A48B-9143-BE1D-626A9B83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53492"/>
            <a:ext cx="7729728" cy="1188720"/>
          </a:xfrm>
        </p:spPr>
        <p:txBody>
          <a:bodyPr/>
          <a:lstStyle/>
          <a:p>
            <a:r>
              <a:rPr lang="en-US" dirty="0"/>
              <a:t>numerical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36A74-3410-AA4B-8208-F9D12E6EE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980" y="2162726"/>
            <a:ext cx="4927659" cy="36411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Hans" dirty="0"/>
              <a:t>Income</a:t>
            </a:r>
            <a:r>
              <a:rPr lang="zh-Hans" altLang="en-US" dirty="0"/>
              <a:t> </a:t>
            </a:r>
            <a:r>
              <a:rPr lang="en-US" altLang="zh-Hans" dirty="0"/>
              <a:t>:</a:t>
            </a:r>
          </a:p>
          <a:p>
            <a:r>
              <a:rPr lang="en-US" altLang="zh-Hans" dirty="0"/>
              <a:t>Generally,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employees</a:t>
            </a:r>
            <a:r>
              <a:rPr lang="zh-Hans" altLang="en-US" dirty="0"/>
              <a:t> </a:t>
            </a:r>
            <a:r>
              <a:rPr lang="en-US" altLang="zh-Hans" dirty="0"/>
              <a:t>within</a:t>
            </a:r>
            <a:r>
              <a:rPr lang="zh-Hans" altLang="en-US" dirty="0"/>
              <a:t> </a:t>
            </a:r>
            <a:r>
              <a:rPr lang="en-US" altLang="zh-Hans" dirty="0"/>
              <a:t>attrition</a:t>
            </a:r>
            <a:r>
              <a:rPr lang="zh-Hans" altLang="en-US" dirty="0"/>
              <a:t> </a:t>
            </a:r>
            <a:r>
              <a:rPr lang="en-US" altLang="zh-Hans" dirty="0"/>
              <a:t>group</a:t>
            </a:r>
            <a:r>
              <a:rPr lang="zh-Hans" altLang="en-US" dirty="0"/>
              <a:t> </a:t>
            </a:r>
            <a:r>
              <a:rPr lang="en-US" altLang="zh-Hans" dirty="0"/>
              <a:t>gain</a:t>
            </a:r>
            <a:r>
              <a:rPr lang="zh-Hans" altLang="en-US" dirty="0"/>
              <a:t> </a:t>
            </a:r>
            <a:r>
              <a:rPr lang="en-US" altLang="zh-Hans" dirty="0"/>
              <a:t>less</a:t>
            </a:r>
            <a:r>
              <a:rPr lang="zh-Hans" altLang="en-US" dirty="0"/>
              <a:t> </a:t>
            </a:r>
            <a:r>
              <a:rPr lang="en-US" altLang="zh-Hans" dirty="0"/>
              <a:t>salaries</a:t>
            </a:r>
            <a:r>
              <a:rPr lang="zh-Hans" altLang="en-US" dirty="0"/>
              <a:t> </a:t>
            </a:r>
            <a:r>
              <a:rPr lang="en-US" altLang="zh-Hans" dirty="0"/>
              <a:t>except</a:t>
            </a:r>
            <a:r>
              <a:rPr lang="zh-Hans" altLang="en-US" dirty="0"/>
              <a:t> </a:t>
            </a:r>
            <a:r>
              <a:rPr lang="en-US" altLang="zh-Hans" dirty="0"/>
              <a:t>some</a:t>
            </a:r>
            <a:r>
              <a:rPr lang="zh-Hans" altLang="en-US" dirty="0"/>
              <a:t> </a:t>
            </a:r>
            <a:r>
              <a:rPr lang="en-US" altLang="zh-Hans" dirty="0"/>
              <a:t>outliers;</a:t>
            </a:r>
          </a:p>
          <a:p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income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attrition</a:t>
            </a:r>
            <a:r>
              <a:rPr lang="zh-Hans" altLang="en-US" dirty="0"/>
              <a:t> </a:t>
            </a:r>
            <a:r>
              <a:rPr lang="en-US" altLang="zh-Hans" dirty="0"/>
              <a:t>group</a:t>
            </a:r>
            <a:r>
              <a:rPr lang="zh-Hans" altLang="en-US" dirty="0"/>
              <a:t> </a:t>
            </a:r>
            <a:r>
              <a:rPr lang="en-US" altLang="zh-Hans" dirty="0"/>
              <a:t>are</a:t>
            </a:r>
            <a:r>
              <a:rPr lang="zh-Hans" altLang="en-US" dirty="0"/>
              <a:t> </a:t>
            </a:r>
            <a:r>
              <a:rPr lang="en-US" altLang="zh-Hans" dirty="0"/>
              <a:t>more</a:t>
            </a:r>
            <a:r>
              <a:rPr lang="zh-Hans" altLang="en-US" dirty="0"/>
              <a:t> </a:t>
            </a:r>
            <a:r>
              <a:rPr lang="en-US" altLang="zh-Hans" dirty="0"/>
              <a:t>concentrated</a:t>
            </a:r>
            <a:r>
              <a:rPr lang="zh-Hans" altLang="en-US" dirty="0"/>
              <a:t> </a:t>
            </a:r>
            <a:r>
              <a:rPr lang="en-US" altLang="zh-Hans" dirty="0"/>
              <a:t>than</a:t>
            </a:r>
            <a:r>
              <a:rPr lang="zh-Hans" altLang="en-US" dirty="0"/>
              <a:t> </a:t>
            </a:r>
            <a:r>
              <a:rPr lang="en-US" altLang="zh-Hans" dirty="0"/>
              <a:t>non-attrition</a:t>
            </a:r>
            <a:r>
              <a:rPr lang="zh-Hans" altLang="en-US" dirty="0"/>
              <a:t> </a:t>
            </a:r>
            <a:r>
              <a:rPr lang="en-US" altLang="zh-Hans" dirty="0"/>
              <a:t>group,</a:t>
            </a:r>
            <a:r>
              <a:rPr lang="zh-Hans" altLang="en-US" dirty="0"/>
              <a:t> </a:t>
            </a:r>
            <a:r>
              <a:rPr lang="en-US" altLang="zh-Hans" dirty="0"/>
              <a:t>which</a:t>
            </a:r>
            <a:r>
              <a:rPr lang="zh-Hans" altLang="en-US" dirty="0"/>
              <a:t> </a:t>
            </a:r>
            <a:r>
              <a:rPr lang="en-US" altLang="zh-Hans" dirty="0"/>
              <a:t>means</a:t>
            </a:r>
            <a:r>
              <a:rPr lang="zh-Hans" altLang="en-US" dirty="0"/>
              <a:t> </a:t>
            </a:r>
            <a:r>
              <a:rPr lang="en-US" altLang="zh-Hans" dirty="0"/>
              <a:t>that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income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these</a:t>
            </a:r>
            <a:r>
              <a:rPr lang="zh-Hans" altLang="en-US" dirty="0"/>
              <a:t> </a:t>
            </a:r>
            <a:r>
              <a:rPr lang="en-US" altLang="zh-Hans" dirty="0"/>
              <a:t>employees</a:t>
            </a:r>
            <a:r>
              <a:rPr lang="zh-Hans" altLang="en-US" dirty="0"/>
              <a:t> </a:t>
            </a:r>
            <a:r>
              <a:rPr lang="en-US" altLang="zh-Hans" dirty="0"/>
              <a:t>is</a:t>
            </a:r>
            <a:r>
              <a:rPr lang="zh-Hans" altLang="en-US" dirty="0"/>
              <a:t> </a:t>
            </a:r>
            <a:r>
              <a:rPr lang="en-US" altLang="zh-Hans" dirty="0"/>
              <a:t>similarly</a:t>
            </a:r>
            <a:r>
              <a:rPr lang="zh-Hans" altLang="en-US" dirty="0"/>
              <a:t> </a:t>
            </a:r>
            <a:r>
              <a:rPr lang="en-US" altLang="zh-Hans" dirty="0"/>
              <a:t>low;</a:t>
            </a:r>
          </a:p>
          <a:p>
            <a:r>
              <a:rPr lang="en-US" altLang="zh-Hans" dirty="0"/>
              <a:t>Within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attrition</a:t>
            </a:r>
            <a:r>
              <a:rPr lang="zh-Hans" altLang="en-US" dirty="0"/>
              <a:t> </a:t>
            </a:r>
            <a:r>
              <a:rPr lang="en-US" altLang="zh-Hans" dirty="0"/>
              <a:t>group,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median</a:t>
            </a:r>
            <a:r>
              <a:rPr lang="zh-Hans" altLang="en-US" dirty="0"/>
              <a:t> </a:t>
            </a:r>
            <a:r>
              <a:rPr lang="en-US" altLang="zh-Hans" dirty="0"/>
              <a:t>is</a:t>
            </a:r>
            <a:r>
              <a:rPr lang="zh-Hans" altLang="en-US" dirty="0"/>
              <a:t> </a:t>
            </a:r>
            <a:r>
              <a:rPr lang="en-US" altLang="zh-Hans" dirty="0"/>
              <a:t>closer</a:t>
            </a:r>
            <a:r>
              <a:rPr lang="zh-Hans" altLang="en-US" dirty="0"/>
              <a:t> </a:t>
            </a:r>
            <a:r>
              <a:rPr lang="en-US" altLang="zh-Hans" dirty="0"/>
              <a:t>to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bottom</a:t>
            </a:r>
            <a:r>
              <a:rPr lang="zh-Hans" altLang="en-US" dirty="0"/>
              <a:t> </a:t>
            </a:r>
            <a:r>
              <a:rPr lang="en-US" altLang="zh-Hans" dirty="0"/>
              <a:t>line,</a:t>
            </a:r>
            <a:r>
              <a:rPr lang="zh-Hans" altLang="en-US" dirty="0"/>
              <a:t> </a:t>
            </a:r>
            <a:r>
              <a:rPr lang="en-US" altLang="zh-Hans" dirty="0"/>
              <a:t>showing</a:t>
            </a:r>
            <a:r>
              <a:rPr lang="zh-Hans" altLang="en-US" dirty="0"/>
              <a:t> </a:t>
            </a:r>
            <a:r>
              <a:rPr lang="en-US" altLang="zh-Hans" dirty="0"/>
              <a:t>that</a:t>
            </a:r>
            <a:r>
              <a:rPr lang="zh-Hans" altLang="en-US" dirty="0"/>
              <a:t> </a:t>
            </a:r>
            <a:r>
              <a:rPr lang="en-US" altLang="zh-Hans" dirty="0"/>
              <a:t>around</a:t>
            </a:r>
            <a:r>
              <a:rPr lang="zh-Hans" altLang="en-US" dirty="0"/>
              <a:t> </a:t>
            </a:r>
            <a:r>
              <a:rPr lang="en-US" altLang="zh-Hans" dirty="0"/>
              <a:t>50%</a:t>
            </a:r>
            <a:r>
              <a:rPr lang="zh-Hans" altLang="en-US" dirty="0"/>
              <a:t> </a:t>
            </a:r>
            <a:r>
              <a:rPr lang="en-US" altLang="zh-Hans" dirty="0"/>
              <a:t>of</a:t>
            </a:r>
            <a:r>
              <a:rPr lang="zh-Hans" altLang="en-US" dirty="0"/>
              <a:t> </a:t>
            </a:r>
            <a:r>
              <a:rPr lang="en-US" altLang="zh-Hans" dirty="0"/>
              <a:t>these</a:t>
            </a:r>
            <a:r>
              <a:rPr lang="zh-Hans" altLang="en-US" dirty="0"/>
              <a:t> </a:t>
            </a:r>
            <a:r>
              <a:rPr lang="en-US" altLang="zh-Hans" dirty="0"/>
              <a:t>employees‘</a:t>
            </a:r>
            <a:r>
              <a:rPr lang="zh-Hans" altLang="en-US" dirty="0"/>
              <a:t> </a:t>
            </a:r>
            <a:r>
              <a:rPr lang="en-US" altLang="zh-Hans" dirty="0"/>
              <a:t>monthly</a:t>
            </a:r>
            <a:r>
              <a:rPr lang="zh-Hans" altLang="en-US" dirty="0"/>
              <a:t> </a:t>
            </a:r>
            <a:r>
              <a:rPr lang="en-US" altLang="zh-Hans" dirty="0"/>
              <a:t>income</a:t>
            </a:r>
            <a:r>
              <a:rPr lang="zh-Hans" altLang="en-US" dirty="0"/>
              <a:t> </a:t>
            </a:r>
            <a:r>
              <a:rPr lang="en-US" altLang="zh-Hans" dirty="0"/>
              <a:t>is</a:t>
            </a:r>
            <a:r>
              <a:rPr lang="zh-Hans" altLang="en-US" dirty="0"/>
              <a:t> </a:t>
            </a:r>
            <a:r>
              <a:rPr lang="en-US" altLang="zh-Hans" dirty="0"/>
              <a:t>$2,500</a:t>
            </a:r>
            <a:r>
              <a:rPr lang="zh-Hans" altLang="en-US" dirty="0"/>
              <a:t> </a:t>
            </a:r>
            <a:r>
              <a:rPr lang="en-US" altLang="zh-Hans" dirty="0"/>
              <a:t>or</a:t>
            </a:r>
            <a:r>
              <a:rPr lang="zh-Hans" altLang="en-US" dirty="0"/>
              <a:t> </a:t>
            </a:r>
            <a:r>
              <a:rPr lang="en-US" altLang="zh-Hans" dirty="0"/>
              <a:t>below.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29FB6A-CFAA-BD41-A753-03FA7724A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256" y="1893156"/>
            <a:ext cx="5993622" cy="418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47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95D3-A48B-9143-BE1D-626A9B83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53492"/>
            <a:ext cx="7729728" cy="1188720"/>
          </a:xfrm>
        </p:spPr>
        <p:txBody>
          <a:bodyPr/>
          <a:lstStyle/>
          <a:p>
            <a:r>
              <a:rPr lang="en-US" dirty="0"/>
              <a:t>numerical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36A74-3410-AA4B-8208-F9D12E6EE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380" y="2570311"/>
            <a:ext cx="4927659" cy="3101983"/>
          </a:xfrm>
        </p:spPr>
        <p:txBody>
          <a:bodyPr/>
          <a:lstStyle/>
          <a:p>
            <a:pPr marL="0" indent="0">
              <a:buNone/>
            </a:pPr>
            <a:r>
              <a:rPr lang="en-US" altLang="zh-Hans" dirty="0"/>
              <a:t>Distance from Home:</a:t>
            </a:r>
          </a:p>
          <a:p>
            <a:r>
              <a:rPr lang="en-US" altLang="zh-Hans" dirty="0"/>
              <a:t>Generally,</a:t>
            </a:r>
            <a:r>
              <a:rPr lang="zh-Hans" altLang="en-US" dirty="0"/>
              <a:t> </a:t>
            </a:r>
            <a:r>
              <a:rPr lang="en-US" altLang="zh-Hans" dirty="0"/>
              <a:t>Employees</a:t>
            </a:r>
            <a:r>
              <a:rPr lang="zh-Hans" altLang="en-US" dirty="0"/>
              <a:t> </a:t>
            </a:r>
            <a:r>
              <a:rPr lang="en-US" altLang="zh-Hans" dirty="0"/>
              <a:t>who</a:t>
            </a:r>
            <a:r>
              <a:rPr lang="zh-Hans" altLang="en-US" dirty="0"/>
              <a:t> </a:t>
            </a:r>
            <a:r>
              <a:rPr lang="en-US" altLang="zh-Hans" dirty="0"/>
              <a:t>leave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company</a:t>
            </a:r>
            <a:r>
              <a:rPr lang="zh-Hans" altLang="en-US" dirty="0"/>
              <a:t> </a:t>
            </a:r>
            <a:r>
              <a:rPr lang="en-US" altLang="zh-Hans" dirty="0"/>
              <a:t>live</a:t>
            </a:r>
            <a:r>
              <a:rPr lang="zh-Hans" altLang="en-US" dirty="0"/>
              <a:t> </a:t>
            </a:r>
            <a:r>
              <a:rPr lang="en-US" altLang="zh-Hans" dirty="0"/>
              <a:t>farther</a:t>
            </a:r>
            <a:r>
              <a:rPr lang="zh-Hans" altLang="en-US" dirty="0"/>
              <a:t> </a:t>
            </a:r>
            <a:r>
              <a:rPr lang="en-US" altLang="zh-Hans" dirty="0"/>
              <a:t>than</a:t>
            </a:r>
            <a:r>
              <a:rPr lang="zh-Hans" altLang="en-US" dirty="0"/>
              <a:t> </a:t>
            </a:r>
            <a:r>
              <a:rPr lang="en-US" altLang="zh-Hans" dirty="0"/>
              <a:t>those</a:t>
            </a:r>
            <a:r>
              <a:rPr lang="zh-Hans" altLang="en-US" dirty="0"/>
              <a:t> </a:t>
            </a:r>
            <a:r>
              <a:rPr lang="en-US" altLang="zh-Hans" dirty="0"/>
              <a:t>who</a:t>
            </a:r>
            <a:r>
              <a:rPr lang="zh-Hans" altLang="en-US" dirty="0"/>
              <a:t> </a:t>
            </a:r>
            <a:r>
              <a:rPr lang="en-US" altLang="zh-Hans" dirty="0"/>
              <a:t>stay.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26F8B-2635-5B4B-BD82-3CD1FEEB3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3039" y="1856993"/>
            <a:ext cx="6182519" cy="431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50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D95D3-A48B-9143-BE1D-626A9B83F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53492"/>
            <a:ext cx="7729728" cy="1188720"/>
          </a:xfrm>
        </p:spPr>
        <p:txBody>
          <a:bodyPr/>
          <a:lstStyle/>
          <a:p>
            <a:r>
              <a:rPr lang="en-US" dirty="0"/>
              <a:t>numerical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36A74-3410-AA4B-8208-F9D12E6EE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314" y="2547733"/>
            <a:ext cx="4927659" cy="310198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Years in Current Role:</a:t>
            </a:r>
          </a:p>
          <a:p>
            <a:r>
              <a:rPr lang="en-US" dirty="0"/>
              <a:t>Except some outliers, those who</a:t>
            </a:r>
            <a:r>
              <a:rPr lang="zh-Hans" altLang="en-US" dirty="0"/>
              <a:t> </a:t>
            </a:r>
            <a:r>
              <a:rPr lang="en-US" altLang="zh-Hans" dirty="0"/>
              <a:t>leave</a:t>
            </a:r>
            <a:r>
              <a:rPr lang="zh-Hans" altLang="en-US" dirty="0"/>
              <a:t> </a:t>
            </a:r>
            <a:r>
              <a:rPr lang="en-US" altLang="zh-Hans" dirty="0"/>
              <a:t>the</a:t>
            </a:r>
            <a:r>
              <a:rPr lang="zh-Hans" altLang="en-US" dirty="0"/>
              <a:t> </a:t>
            </a:r>
            <a:r>
              <a:rPr lang="en-US" altLang="zh-Hans" dirty="0"/>
              <a:t>company</a:t>
            </a:r>
            <a:r>
              <a:rPr lang="zh-Hans" altLang="en-US" dirty="0"/>
              <a:t> </a:t>
            </a:r>
            <a:r>
              <a:rPr lang="en-US" altLang="zh-Hans" dirty="0"/>
              <a:t>generally</a:t>
            </a:r>
            <a:r>
              <a:rPr lang="zh-Hans" altLang="en-US" dirty="0"/>
              <a:t> </a:t>
            </a:r>
            <a:r>
              <a:rPr lang="en-US" altLang="zh-Hans" dirty="0"/>
              <a:t>have working for less time in their current roles.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7251E5-4B4B-BF42-9D2F-155FED0C6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352" y="1959327"/>
            <a:ext cx="5736888" cy="400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77219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382</TotalTime>
  <Words>456</Words>
  <Application>Microsoft Macintosh PowerPoint</Application>
  <PresentationFormat>Widescreen</PresentationFormat>
  <Paragraphs>73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华文中宋</vt:lpstr>
      <vt:lpstr>Arial</vt:lpstr>
      <vt:lpstr>Gill Sans MT</vt:lpstr>
      <vt:lpstr>Parcel</vt:lpstr>
      <vt:lpstr>Attrition in Ibm</vt:lpstr>
      <vt:lpstr>Data </vt:lpstr>
      <vt:lpstr>descriptive analysis</vt:lpstr>
      <vt:lpstr>descriptive analysis</vt:lpstr>
      <vt:lpstr>descriptive analysis</vt:lpstr>
      <vt:lpstr>numerical analysis</vt:lpstr>
      <vt:lpstr>numerical analysis</vt:lpstr>
      <vt:lpstr>numerical analysis</vt:lpstr>
      <vt:lpstr>numerical analysis</vt:lpstr>
      <vt:lpstr>Distribution analysis</vt:lpstr>
      <vt:lpstr>Distribution analysis</vt:lpstr>
      <vt:lpstr>Distribution analysis</vt:lpstr>
      <vt:lpstr>Central Limit Theorem</vt:lpstr>
      <vt:lpstr>Confidence intervals</vt:lpstr>
      <vt:lpstr>Confidence intervals</vt:lpstr>
      <vt:lpstr>Thank you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Senhao</dc:creator>
  <cp:lastModifiedBy>Li, Senhao</cp:lastModifiedBy>
  <cp:revision>17</cp:revision>
  <dcterms:created xsi:type="dcterms:W3CDTF">2018-04-19T14:52:52Z</dcterms:created>
  <dcterms:modified xsi:type="dcterms:W3CDTF">2018-04-26T03:30:48Z</dcterms:modified>
</cp:coreProperties>
</file>

<file path=docProps/thumbnail.jpeg>
</file>